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84" r:id="rId9"/>
    <p:sldId id="262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8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2D3-00A5-D94D-9429-D67E279C833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F7D4-0ADA-CE4F-ADD7-14C6E7DF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12EB2D3-00A5-D94D-9429-D67E279C8334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B48F7D4-0ADA-CE4F-ADD7-14C6E7DFBB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803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/>
                <a:cs typeface="Times New Roman"/>
              </a:rPr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An Introduction to Crime Scene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15870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Crime Scene?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Crime Scene: </a:t>
            </a:r>
            <a:r>
              <a:rPr lang="en-US" sz="2800" dirty="0"/>
              <a:t>anywhere that evidence may be located that will help explain the events; location at which the crime was committed </a:t>
            </a:r>
          </a:p>
          <a:p>
            <a:r>
              <a:rPr lang="en-US" sz="2800" i="1" dirty="0"/>
              <a:t>Primary scene: </a:t>
            </a:r>
            <a:r>
              <a:rPr lang="en-US" sz="2800" dirty="0"/>
              <a:t>the first scene where evidence is located </a:t>
            </a:r>
          </a:p>
          <a:p>
            <a:r>
              <a:rPr lang="en-US" sz="2800" i="1" dirty="0"/>
              <a:t>Secondary scene: </a:t>
            </a:r>
            <a:r>
              <a:rPr lang="en-US" sz="2800" dirty="0"/>
              <a:t>any subsequent scenes to the primary </a:t>
            </a:r>
          </a:p>
          <a:p>
            <a:r>
              <a:rPr lang="en-US" sz="2800" dirty="0"/>
              <a:t>Every crime scene is unique and dynamic </a:t>
            </a:r>
          </a:p>
        </p:txBody>
      </p:sp>
    </p:spTree>
    <p:extLst>
      <p:ext uri="{BB962C8B-B14F-4D97-AF65-F5344CB8AC3E}">
        <p14:creationId xmlns:p14="http://schemas.microsoft.com/office/powerpoint/2010/main" val="176430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/>
              <a:t>Testimonial evidence: </a:t>
            </a:r>
            <a:r>
              <a:rPr lang="en-US" sz="2800" dirty="0"/>
              <a:t>vocal statements that most commonly are made by a person who is under oath</a:t>
            </a:r>
          </a:p>
          <a:p>
            <a:r>
              <a:rPr lang="en-US" sz="2800" i="1" dirty="0"/>
              <a:t>Examples: </a:t>
            </a:r>
            <a:r>
              <a:rPr lang="en-US" sz="2800" dirty="0"/>
              <a:t>witness statements, victim statements, &amp; spontaneous utterance by suspects </a:t>
            </a:r>
          </a:p>
          <a:p>
            <a:r>
              <a:rPr lang="en-US" sz="2800" dirty="0"/>
              <a:t>It is important to note that all testimonial evidence is considered to be a lie until corroborated by other physical evidence or testimonial evidence </a:t>
            </a:r>
          </a:p>
          <a:p>
            <a:r>
              <a:rPr lang="en-US" sz="2800" i="1" dirty="0"/>
              <a:t>Real or physical evidence: </a:t>
            </a:r>
            <a:r>
              <a:rPr lang="en-US" sz="2800" dirty="0"/>
              <a:t>any type of evidence with an objective existence, that is, anything with size, shape and dimension</a:t>
            </a:r>
          </a:p>
        </p:txBody>
      </p:sp>
    </p:spTree>
    <p:extLst>
      <p:ext uri="{BB962C8B-B14F-4D97-AF65-F5344CB8AC3E}">
        <p14:creationId xmlns:p14="http://schemas.microsoft.com/office/powerpoint/2010/main" val="98781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Evidence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Examples:</a:t>
            </a:r>
            <a:r>
              <a:rPr lang="en-US" sz="2800" dirty="0"/>
              <a:t> Gases, fingerprints, glass, paint, hair, blood, soil and drugs </a:t>
            </a:r>
          </a:p>
          <a:p>
            <a:r>
              <a:rPr lang="en-US" sz="2800" i="1" dirty="0"/>
              <a:t>Direct evidence: </a:t>
            </a:r>
            <a:r>
              <a:rPr lang="en-US" sz="2800" dirty="0"/>
              <a:t>proves a fact without the necessity of an inference or a presumption </a:t>
            </a:r>
          </a:p>
          <a:p>
            <a:r>
              <a:rPr lang="en-US" sz="2800" i="1" dirty="0"/>
              <a:t>Circumstantial evidence: </a:t>
            </a:r>
            <a:r>
              <a:rPr lang="en-US" sz="2800" dirty="0"/>
              <a:t>involves a series of facts, that although not the fact at issue, tend, through inference, to prove a fact at issue</a:t>
            </a:r>
          </a:p>
          <a:p>
            <a:r>
              <a:rPr lang="en-US" sz="2800" dirty="0"/>
              <a:t>Direct or circumstantial evidence can be involved with either testimonial or physical evidence </a:t>
            </a:r>
          </a:p>
        </p:txBody>
      </p:sp>
    </p:spTree>
    <p:extLst>
      <p:ext uri="{BB962C8B-B14F-4D97-AF65-F5344CB8AC3E}">
        <p14:creationId xmlns:p14="http://schemas.microsoft.com/office/powerpoint/2010/main" val="367576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Value of Physical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97584" cy="513154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 can prove that a crime has been committed or establish key elements of a crime</a:t>
            </a:r>
          </a:p>
          <a:p>
            <a:r>
              <a:rPr lang="en-US" sz="2800" dirty="0"/>
              <a:t>It can establish the identity of persons associated with the crime</a:t>
            </a:r>
          </a:p>
          <a:p>
            <a:r>
              <a:rPr lang="en-US" sz="2800" dirty="0"/>
              <a:t>It can place the suspect in contact with the victim or with the crime scene </a:t>
            </a:r>
          </a:p>
          <a:p>
            <a:r>
              <a:rPr lang="en-US" sz="2800" dirty="0"/>
              <a:t>It can exonerate the innocent</a:t>
            </a:r>
          </a:p>
          <a:p>
            <a:r>
              <a:rPr lang="en-US" sz="2800" dirty="0"/>
              <a:t>It can corroborate the victims testimony </a:t>
            </a:r>
          </a:p>
          <a:p>
            <a:r>
              <a:rPr lang="en-US" sz="2800" dirty="0"/>
              <a:t>Court decisions have made physical evidence more important </a:t>
            </a:r>
          </a:p>
          <a:p>
            <a:r>
              <a:rPr lang="en-US" sz="2800" dirty="0"/>
              <a:t>Juries expect physical evidence </a:t>
            </a:r>
          </a:p>
        </p:txBody>
      </p:sp>
    </p:spTree>
    <p:extLst>
      <p:ext uri="{BB962C8B-B14F-4D97-AF65-F5344CB8AC3E}">
        <p14:creationId xmlns:p14="http://schemas.microsoft.com/office/powerpoint/2010/main" val="196115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59"/>
          </a:xfrm>
        </p:spPr>
        <p:txBody>
          <a:bodyPr>
            <a:normAutofit/>
          </a:bodyPr>
          <a:lstStyle/>
          <a:p>
            <a:r>
              <a:rPr lang="en-US" sz="3600" dirty="0"/>
              <a:t>Scientific Crime Scene 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82" y="5953247"/>
            <a:ext cx="4771697" cy="414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Figure 1-3 The Scientific Investigation Method</a:t>
            </a:r>
          </a:p>
        </p:txBody>
      </p:sp>
      <p:pic>
        <p:nvPicPr>
          <p:cNvPr id="4" name="Picture 3" descr="45427_CH01_FIG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37" y="1121102"/>
            <a:ext cx="4555358" cy="4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4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Collection and Preservation of Physical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97584" cy="4928787"/>
          </a:xfrm>
        </p:spPr>
        <p:txBody>
          <a:bodyPr>
            <a:normAutofit/>
          </a:bodyPr>
          <a:lstStyle/>
          <a:p>
            <a:r>
              <a:rPr lang="en-US" sz="2800" dirty="0"/>
              <a:t>If the evidence is found to be illegally collected then it will be inadmissible in court.  (</a:t>
            </a:r>
            <a:r>
              <a:rPr lang="en-US" sz="2800" i="1" dirty="0"/>
              <a:t>Fruit of the Poisonous Tree Doctrine)</a:t>
            </a:r>
          </a:p>
          <a:p>
            <a:r>
              <a:rPr lang="en-US" sz="2800" dirty="0"/>
              <a:t>All evidence must be collected, handled and stored in a way that will ensure its integrity. </a:t>
            </a:r>
          </a:p>
          <a:p>
            <a:r>
              <a:rPr lang="en-US" sz="2800" dirty="0"/>
              <a:t>Items should be packaged separately </a:t>
            </a:r>
          </a:p>
          <a:p>
            <a:r>
              <a:rPr lang="en-US" sz="2800" dirty="0"/>
              <a:t>Known or control samples are needed </a:t>
            </a:r>
          </a:p>
          <a:p>
            <a:r>
              <a:rPr lang="en-US" sz="2800" dirty="0"/>
              <a:t>Paper is preferred packaging material</a:t>
            </a:r>
          </a:p>
          <a:p>
            <a:r>
              <a:rPr lang="en-US" sz="2800" dirty="0"/>
              <a:t>Sealable/airtight containers are necessary</a:t>
            </a:r>
          </a:p>
          <a:p>
            <a:r>
              <a:rPr lang="en-US" sz="2800" dirty="0"/>
              <a:t>Avoid contamination </a:t>
            </a:r>
          </a:p>
        </p:txBody>
      </p:sp>
    </p:spTree>
    <p:extLst>
      <p:ext uri="{BB962C8B-B14F-4D97-AF65-F5344CB8AC3E}">
        <p14:creationId xmlns:p14="http://schemas.microsoft.com/office/powerpoint/2010/main" val="414043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and How Much to Collect?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crime scene investigator must ensure that all necessary evidence has been collected. </a:t>
            </a:r>
            <a:r>
              <a:rPr lang="en-US" sz="2800" i="1" dirty="0"/>
              <a:t>“More is better than less” </a:t>
            </a:r>
          </a:p>
          <a:p>
            <a:r>
              <a:rPr lang="en-US" sz="2800" dirty="0"/>
              <a:t>Crime scene personnel should consider the proper collection method that will ensure the proper amount of evidence has been collected, which will result in the least amount of storage-related issues </a:t>
            </a:r>
          </a:p>
          <a:p>
            <a:r>
              <a:rPr lang="en-US" sz="2800" i="1" dirty="0"/>
              <a:t>Example:</a:t>
            </a:r>
            <a:r>
              <a:rPr lang="en-US" sz="2800" dirty="0"/>
              <a:t> king sized mattress at a homicide scene </a:t>
            </a:r>
          </a:p>
        </p:txBody>
      </p:sp>
    </p:spTree>
    <p:extLst>
      <p:ext uri="{BB962C8B-B14F-4D97-AF65-F5344CB8AC3E}">
        <p14:creationId xmlns:p14="http://schemas.microsoft.com/office/powerpoint/2010/main" val="274141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Chain of Custody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32" y="1417638"/>
            <a:ext cx="8356268" cy="4708525"/>
          </a:xfrm>
        </p:spPr>
        <p:txBody>
          <a:bodyPr>
            <a:normAutofit/>
          </a:bodyPr>
          <a:lstStyle/>
          <a:p>
            <a:r>
              <a:rPr lang="en-US" sz="2800" dirty="0"/>
              <a:t>Chain of custody: shows who had contact with the evidence, at what time, under what circumstances, and what changes</a:t>
            </a:r>
          </a:p>
          <a:p>
            <a:r>
              <a:rPr lang="en-US" sz="2800" dirty="0"/>
              <a:t>What is needed to establish a chain of custody?</a:t>
            </a:r>
          </a:p>
          <a:p>
            <a:r>
              <a:rPr lang="en-US" sz="2800" dirty="0"/>
              <a:t>Name/initials of the individual collecting the evidence</a:t>
            </a:r>
          </a:p>
          <a:p>
            <a:r>
              <a:rPr lang="en-US" sz="2800" dirty="0"/>
              <a:t>Dates the item was collected and transferred </a:t>
            </a:r>
          </a:p>
          <a:p>
            <a:r>
              <a:rPr lang="en-US" sz="2800" dirty="0"/>
              <a:t>Agency, case number, and type of crime</a:t>
            </a:r>
          </a:p>
          <a:p>
            <a:r>
              <a:rPr lang="en-US" sz="2800" dirty="0"/>
              <a:t>Brief description of the item </a:t>
            </a:r>
          </a:p>
          <a:p>
            <a:r>
              <a:rPr lang="en-US" sz="2800" dirty="0"/>
              <a:t>Evidence must be properly booked and stored as well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97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Teamwork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Successful CSI involves a team approach </a:t>
            </a:r>
          </a:p>
          <a:p>
            <a:r>
              <a:rPr lang="en-US" sz="2800" dirty="0"/>
              <a:t>Crime scene team: group of professionals, each trained in specific disciplines</a:t>
            </a:r>
          </a:p>
          <a:p>
            <a:r>
              <a:rPr lang="en-US" sz="2800" dirty="0"/>
              <a:t>The common goal of the team is to locate and document all of the associated evidence at the scene</a:t>
            </a:r>
          </a:p>
          <a:p>
            <a:r>
              <a:rPr lang="en-US" sz="2800" dirty="0"/>
              <a:t>Teamwork is important because no one person can operate independently at a crime scene </a:t>
            </a:r>
          </a:p>
          <a:p>
            <a:r>
              <a:rPr lang="en-US" sz="2800" dirty="0"/>
              <a:t>Training for each member is mandatory </a:t>
            </a:r>
          </a:p>
          <a:p>
            <a:r>
              <a:rPr lang="en-US" sz="2800" dirty="0"/>
              <a:t>A successful investigation includes a well-trained, experienced and cohesive unit</a:t>
            </a:r>
          </a:p>
        </p:txBody>
      </p:sp>
    </p:spTree>
    <p:extLst>
      <p:ext uri="{BB962C8B-B14F-4D97-AF65-F5344CB8AC3E}">
        <p14:creationId xmlns:p14="http://schemas.microsoft.com/office/powerpoint/2010/main" val="296327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Attributes of a Successful Crime Scene Investigator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Eye for detail</a:t>
            </a:r>
          </a:p>
          <a:p>
            <a:r>
              <a:rPr lang="en-US" sz="2800" dirty="0"/>
              <a:t>Good communication skills</a:t>
            </a:r>
          </a:p>
          <a:p>
            <a:r>
              <a:rPr lang="en-US" sz="2800" dirty="0"/>
              <a:t>Knowledge of methods for location and preserving evidence</a:t>
            </a:r>
          </a:p>
          <a:p>
            <a:r>
              <a:rPr lang="en-US" sz="2800" dirty="0"/>
              <a:t>Enjoyment of 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292119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 the definition of crime scene investigation </a:t>
            </a:r>
          </a:p>
          <a:p>
            <a:r>
              <a:rPr lang="en-US" sz="2800" dirty="0"/>
              <a:t>Understand the objectives of CSI</a:t>
            </a:r>
          </a:p>
          <a:p>
            <a:r>
              <a:rPr lang="en-US" sz="2800" dirty="0"/>
              <a:t>Understand the types of evidence </a:t>
            </a:r>
          </a:p>
          <a:p>
            <a:r>
              <a:rPr lang="en-US" sz="2800" dirty="0"/>
              <a:t>Understand the value of physical evidence </a:t>
            </a:r>
          </a:p>
          <a:p>
            <a:r>
              <a:rPr lang="en-US" sz="2800" dirty="0"/>
              <a:t>Define the scientific crime method </a:t>
            </a:r>
          </a:p>
          <a:p>
            <a:r>
              <a:rPr lang="en-US" sz="2800" dirty="0"/>
              <a:t>Know how to establish a proper chain of custody </a:t>
            </a:r>
          </a:p>
        </p:txBody>
      </p:sp>
    </p:spTree>
    <p:extLst>
      <p:ext uri="{BB962C8B-B14F-4D97-AF65-F5344CB8AC3E}">
        <p14:creationId xmlns:p14="http://schemas.microsoft.com/office/powerpoint/2010/main" val="288027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Mistakes and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Mistakes will be made, but need to be limited </a:t>
            </a:r>
          </a:p>
          <a:p>
            <a:r>
              <a:rPr lang="en-US" sz="2800" dirty="0"/>
              <a:t>Learn from these mistakes and do not repeat them</a:t>
            </a:r>
          </a:p>
          <a:p>
            <a:r>
              <a:rPr lang="en-US" sz="2800" dirty="0"/>
              <a:t>It is important to adopt a systematic approach to crime scene processing to help minimize errors  </a:t>
            </a:r>
          </a:p>
          <a:p>
            <a:r>
              <a:rPr lang="en-US" sz="2800" dirty="0"/>
              <a:t>Defense attorneys will do what they can to show that the initial handling of physical evidence was faulty </a:t>
            </a:r>
          </a:p>
          <a:p>
            <a:r>
              <a:rPr lang="en-US" sz="2800" dirty="0"/>
              <a:t>The best thing to do is consider all ramifications before embarking on any action </a:t>
            </a:r>
          </a:p>
        </p:txBody>
      </p:sp>
    </p:spTree>
    <p:extLst>
      <p:ext uri="{BB962C8B-B14F-4D97-AF65-F5344CB8AC3E}">
        <p14:creationId xmlns:p14="http://schemas.microsoft.com/office/powerpoint/2010/main" val="192696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845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0582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The CSI Effect </a:t>
            </a:r>
          </a:p>
        </p:txBody>
      </p:sp>
    </p:spTree>
    <p:extLst>
      <p:ext uri="{BB962C8B-B14F-4D97-AF65-F5344CB8AC3E}">
        <p14:creationId xmlns:p14="http://schemas.microsoft.com/office/powerpoint/2010/main" val="278541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Understand the “CSI effect”</a:t>
            </a:r>
          </a:p>
          <a:p>
            <a:r>
              <a:rPr lang="en-US" sz="2800" dirty="0">
                <a:latin typeface="Times New Roman"/>
                <a:cs typeface="Times New Roman"/>
              </a:rPr>
              <a:t>Know how to overcome the CSI effect </a:t>
            </a:r>
          </a:p>
        </p:txBody>
      </p:sp>
    </p:spTree>
    <p:extLst>
      <p:ext uri="{BB962C8B-B14F-4D97-AF65-F5344CB8AC3E}">
        <p14:creationId xmlns:p14="http://schemas.microsoft.com/office/powerpoint/2010/main" val="202828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4691"/>
          </a:xfrm>
        </p:spPr>
        <p:txBody>
          <a:bodyPr>
            <a:normAutofit/>
          </a:bodyPr>
          <a:lstStyle/>
          <a:p>
            <a:r>
              <a:rPr lang="en-US" sz="2800" dirty="0"/>
              <a:t>1950’s: </a:t>
            </a:r>
            <a:r>
              <a:rPr lang="en-US" sz="2800" i="1" dirty="0"/>
              <a:t>Perry Mason </a:t>
            </a:r>
            <a:r>
              <a:rPr lang="en-US" sz="2800" dirty="0"/>
              <a:t>(U.S. court systems) </a:t>
            </a:r>
          </a:p>
          <a:p>
            <a:r>
              <a:rPr lang="en-US" sz="2800" dirty="0"/>
              <a:t>1976-1983: </a:t>
            </a:r>
            <a:r>
              <a:rPr lang="en-US" sz="2800" i="1" dirty="0"/>
              <a:t>Quincy of M.E. </a:t>
            </a:r>
            <a:r>
              <a:rPr lang="en-US" sz="2800" dirty="0"/>
              <a:t>(forensic pathology)</a:t>
            </a:r>
          </a:p>
          <a:p>
            <a:r>
              <a:rPr lang="en-US" sz="2800" dirty="0"/>
              <a:t>2000’s: </a:t>
            </a:r>
            <a:r>
              <a:rPr lang="en-US" sz="2800" i="1" dirty="0"/>
              <a:t>CSI</a:t>
            </a:r>
            <a:r>
              <a:rPr lang="en-US" sz="2800" dirty="0"/>
              <a:t> (physical evidence) </a:t>
            </a:r>
          </a:p>
          <a:p>
            <a:r>
              <a:rPr lang="en-US" sz="2800" i="1" dirty="0"/>
              <a:t>CSI</a:t>
            </a:r>
            <a:r>
              <a:rPr lang="en-US" sz="2800" dirty="0"/>
              <a:t> aired on October 6, 2000</a:t>
            </a:r>
          </a:p>
          <a:p>
            <a:r>
              <a:rPr lang="en-US" sz="2800" i="1" dirty="0"/>
              <a:t>Forensic Files </a:t>
            </a:r>
            <a:r>
              <a:rPr lang="en-US" sz="2800" dirty="0"/>
              <a:t>aired in October 2001</a:t>
            </a:r>
          </a:p>
          <a:p>
            <a:r>
              <a:rPr lang="en-US" sz="2800" dirty="0"/>
              <a:t>CSI is currently the most influential TV show in the world and portrays “infotainment” </a:t>
            </a:r>
          </a:p>
          <a:p>
            <a:r>
              <a:rPr lang="en-US" sz="2800" i="1" dirty="0"/>
              <a:t>Infotainment</a:t>
            </a:r>
            <a:r>
              <a:rPr lang="en-US" sz="2800" dirty="0"/>
              <a:t>: a highly stylized, edited and formatted form of entertainment that is disguised as informative or realistic, but in fact is not scientifically correct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Birth of a problem </a:t>
            </a:r>
          </a:p>
        </p:txBody>
      </p:sp>
    </p:spTree>
    <p:extLst>
      <p:ext uri="{BB962C8B-B14F-4D97-AF65-F5344CB8AC3E}">
        <p14:creationId xmlns:p14="http://schemas.microsoft.com/office/powerpoint/2010/main" val="369431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CSI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0386"/>
          </a:xfrm>
        </p:spPr>
        <p:txBody>
          <a:bodyPr>
            <a:normAutofit/>
          </a:bodyPr>
          <a:lstStyle/>
          <a:p>
            <a:r>
              <a:rPr lang="en-US" sz="2800" i="1" dirty="0"/>
              <a:t>CSI effect: </a:t>
            </a:r>
            <a:r>
              <a:rPr lang="en-US" sz="2800" dirty="0"/>
              <a:t>phenomenon whereby forensic drama television has created unreasonable expectations in many areas of forensic science </a:t>
            </a:r>
          </a:p>
          <a:p>
            <a:r>
              <a:rPr lang="en-US" sz="2800" i="1" dirty="0"/>
              <a:t>CSI</a:t>
            </a:r>
            <a:r>
              <a:rPr lang="en-US" sz="2800" dirty="0"/>
              <a:t> programs lead to a singular correct answer</a:t>
            </a:r>
          </a:p>
          <a:p>
            <a:r>
              <a:rPr lang="en-US" sz="2800" u="sng" dirty="0"/>
              <a:t>Reality</a:t>
            </a:r>
            <a:r>
              <a:rPr lang="en-US" sz="2800" dirty="0"/>
              <a:t>: Forensic conclusions are only as good as the technicians who retrieve the evidence, test it, and draw conclusions from it</a:t>
            </a:r>
          </a:p>
          <a:p>
            <a:r>
              <a:rPr lang="en-US" sz="2800" i="1" dirty="0"/>
              <a:t>CSI</a:t>
            </a:r>
            <a:r>
              <a:rPr lang="en-US" sz="2800" dirty="0"/>
              <a:t> programs show no concerns of human error </a:t>
            </a:r>
          </a:p>
          <a:p>
            <a:r>
              <a:rPr lang="en-US" sz="2800" u="sng" dirty="0"/>
              <a:t>Reality</a:t>
            </a:r>
            <a:r>
              <a:rPr lang="en-US" sz="2800" dirty="0"/>
              <a:t>: Numerous professionals have lied under oath, faked their credentials and fabricated evidence </a:t>
            </a:r>
          </a:p>
        </p:txBody>
      </p:sp>
    </p:spTree>
    <p:extLst>
      <p:ext uri="{BB962C8B-B14F-4D97-AF65-F5344CB8AC3E}">
        <p14:creationId xmlns:p14="http://schemas.microsoft.com/office/powerpoint/2010/main" val="280083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of the CSI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Population believes TV shows are realistic </a:t>
            </a:r>
          </a:p>
          <a:p>
            <a:r>
              <a:rPr lang="en-US" sz="2800" dirty="0"/>
              <a:t>Prosecutors say that juries expect scientific evidence in every case</a:t>
            </a:r>
          </a:p>
          <a:p>
            <a:r>
              <a:rPr lang="en-US" sz="2800" dirty="0"/>
              <a:t>In reality, not all criminal cases call for such evidence</a:t>
            </a:r>
          </a:p>
          <a:p>
            <a:r>
              <a:rPr lang="en-US" sz="2800" dirty="0"/>
              <a:t>Defense uses this to their advantage, they suggest that fingerprints or DNA should have been presented, creating controversy that it was an incomplete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224005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of CSI Effect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CSI effect has some positive impacts, including: an increase in the publics awareness of forensics, and increased funding resources </a:t>
            </a:r>
          </a:p>
          <a:p>
            <a:r>
              <a:rPr lang="en-US" sz="2800" dirty="0"/>
              <a:t>It has also created a profound interest in forensic science and crime scene work</a:t>
            </a:r>
          </a:p>
          <a:p>
            <a:r>
              <a:rPr lang="en-US" sz="2800" dirty="0"/>
              <a:t>Jurors have a better knowledge of what a crime scene technician does, and are able to understand and follow expert witness testimony better </a:t>
            </a:r>
          </a:p>
        </p:txBody>
      </p:sp>
    </p:spTree>
    <p:extLst>
      <p:ext uri="{BB962C8B-B14F-4D97-AF65-F5344CB8AC3E}">
        <p14:creationId xmlns:p14="http://schemas.microsoft.com/office/powerpoint/2010/main" val="337837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on Law Enforcement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departments and crime labs have spent much of their annual budgets to acquire modern technology and training </a:t>
            </a:r>
          </a:p>
          <a:p>
            <a:r>
              <a:rPr lang="en-US" sz="2800" dirty="0"/>
              <a:t>Thousands of dollars being spent on DNA technology or trace evidence collection</a:t>
            </a:r>
          </a:p>
          <a:p>
            <a:r>
              <a:rPr lang="en-US" sz="2800" dirty="0"/>
              <a:t>Fingerprint or footwear evidence is being overlooked</a:t>
            </a:r>
          </a:p>
          <a:p>
            <a:r>
              <a:rPr lang="en-US" sz="2800" dirty="0"/>
              <a:t>Departments believe they need to improve their forensic capabilities </a:t>
            </a:r>
          </a:p>
          <a:p>
            <a:r>
              <a:rPr lang="en-US" sz="2800" dirty="0"/>
              <a:t>There is more collection and booking of evidence </a:t>
            </a:r>
          </a:p>
        </p:txBody>
      </p:sp>
    </p:spTree>
    <p:extLst>
      <p:ext uri="{BB962C8B-B14F-4D97-AF65-F5344CB8AC3E}">
        <p14:creationId xmlns:p14="http://schemas.microsoft.com/office/powerpoint/2010/main" val="144581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on Crime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Quantity of evidence being sent to the labs is increasing at an enormous rate</a:t>
            </a:r>
          </a:p>
          <a:p>
            <a:r>
              <a:rPr lang="en-US" sz="2800" dirty="0"/>
              <a:t>Police expect miracles from crime labs</a:t>
            </a:r>
          </a:p>
          <a:p>
            <a:r>
              <a:rPr lang="en-US" sz="2800" dirty="0"/>
              <a:t>Police are now sending more samples to be analyzed</a:t>
            </a:r>
          </a:p>
          <a:p>
            <a:r>
              <a:rPr lang="en-US" sz="2800" dirty="0"/>
              <a:t>As samples increase, so does the backlog of the crime lab</a:t>
            </a:r>
          </a:p>
          <a:p>
            <a:r>
              <a:rPr lang="en-US" sz="2800" dirty="0"/>
              <a:t>For example, in the crime lab in Westchester, NY, handles nearly 1,000 DNA tests, which is up from 400 just five years ago</a:t>
            </a:r>
          </a:p>
        </p:txBody>
      </p:sp>
    </p:spTree>
    <p:extLst>
      <p:ext uri="{BB962C8B-B14F-4D97-AF65-F5344CB8AC3E}">
        <p14:creationId xmlns:p14="http://schemas.microsoft.com/office/powerpoint/2010/main" val="312228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CSI Effect on Education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6683"/>
            <a:ext cx="8229600" cy="58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Table 2-1 </a:t>
            </a:r>
            <a:r>
              <a:rPr lang="en-US" sz="1600" dirty="0"/>
              <a:t>Comparison of the Growth of Forensic Science–Related Programs in the </a:t>
            </a:r>
            <a:br>
              <a:rPr lang="en-US" sz="1600" dirty="0"/>
            </a:br>
            <a:r>
              <a:rPr lang="en-US" sz="1600" dirty="0"/>
              <a:t>United States and Other Countries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 descr="45427_CH02_T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2" y="2109514"/>
            <a:ext cx="7450531" cy="2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Common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735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Times New Roman"/>
              </a:rPr>
              <a:t>Investigate:</a:t>
            </a:r>
            <a:r>
              <a:rPr lang="en-US" sz="2800" dirty="0">
                <a:latin typeface="Times New Roman"/>
              </a:rPr>
              <a:t> make a systematic examination or to conduct an official inquiry </a:t>
            </a:r>
          </a:p>
          <a:p>
            <a:r>
              <a:rPr lang="en-US" sz="2800" i="1" dirty="0">
                <a:latin typeface="Times New Roman"/>
              </a:rPr>
              <a:t>Crime: </a:t>
            </a:r>
            <a:r>
              <a:rPr lang="en-US" sz="2800" dirty="0">
                <a:latin typeface="Times New Roman"/>
              </a:rPr>
              <a:t>act or commission of an act that is forbidden by a public law and that makes the offender liable </a:t>
            </a:r>
            <a:r>
              <a:rPr lang="en-US" sz="2800" dirty="0" err="1">
                <a:latin typeface="Times New Roman"/>
              </a:rPr>
              <a:t>tp</a:t>
            </a:r>
            <a:r>
              <a:rPr lang="en-US" sz="2800" dirty="0">
                <a:latin typeface="Times New Roman"/>
              </a:rPr>
              <a:t> punishment by that law</a:t>
            </a:r>
          </a:p>
          <a:p>
            <a:r>
              <a:rPr lang="en-US" sz="2800" i="1" dirty="0">
                <a:latin typeface="Times New Roman"/>
              </a:rPr>
              <a:t>Crime Scene Investigation (CSI): </a:t>
            </a:r>
            <a:r>
              <a:rPr lang="en-US" sz="2800" dirty="0">
                <a:latin typeface="Times New Roman"/>
              </a:rPr>
              <a:t>process associated with the investigation of a criminal event, which involves a systematic process of documenting, collecting, preserving and interpreting physical evidence.</a:t>
            </a:r>
          </a:p>
        </p:txBody>
      </p:sp>
    </p:spTree>
    <p:extLst>
      <p:ext uri="{BB962C8B-B14F-4D97-AF65-F5344CB8AC3E}">
        <p14:creationId xmlns:p14="http://schemas.microsoft.com/office/powerpoint/2010/main" val="103198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Influence on the Criminal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CSI effect may be altering how crimes are committed </a:t>
            </a:r>
          </a:p>
          <a:p>
            <a:r>
              <a:rPr lang="en-US" sz="2800" dirty="0"/>
              <a:t>Increases in criminal cases in which suspects burn or tamper with evidence </a:t>
            </a:r>
          </a:p>
          <a:p>
            <a:r>
              <a:rPr lang="en-US" sz="2800" dirty="0"/>
              <a:t>Ex: using bleach to destroy DNA evidence in attempt to carefully clean the crime scene of trace evidence </a:t>
            </a:r>
          </a:p>
          <a:p>
            <a:r>
              <a:rPr lang="en-US" sz="2800" dirty="0"/>
              <a:t>Certain viewers use these shows as a training ground on how to cover up their own tracks </a:t>
            </a:r>
          </a:p>
          <a:p>
            <a:r>
              <a:rPr lang="en-US" sz="2800" dirty="0"/>
              <a:t>Case example</a:t>
            </a:r>
            <a:r>
              <a:rPr lang="en-US" sz="2800" i="1" dirty="0"/>
              <a:t>: Jermaine “Maniac” McKinney, Ohio</a:t>
            </a:r>
          </a:p>
        </p:txBody>
      </p:sp>
    </p:spTree>
    <p:extLst>
      <p:ext uri="{BB962C8B-B14F-4D97-AF65-F5344CB8AC3E}">
        <p14:creationId xmlns:p14="http://schemas.microsoft.com/office/powerpoint/2010/main" val="3440655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Overcoming the CSI Myths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62926" cy="4661532"/>
          </a:xfrm>
        </p:spPr>
        <p:txBody>
          <a:bodyPr>
            <a:normAutofit/>
          </a:bodyPr>
          <a:lstStyle/>
          <a:p>
            <a:r>
              <a:rPr lang="en-US" sz="2800" u="sng" dirty="0"/>
              <a:t>Myth</a:t>
            </a:r>
            <a:r>
              <a:rPr lang="en-US" sz="2800" dirty="0"/>
              <a:t>: crime labs do not lie </a:t>
            </a:r>
          </a:p>
          <a:p>
            <a:r>
              <a:rPr lang="en-US" sz="2800" i="1" dirty="0"/>
              <a:t>Reality</a:t>
            </a:r>
            <a:r>
              <a:rPr lang="en-US" sz="2800" dirty="0"/>
              <a:t>: there are sample degrades, tests are inconclusive, and lab technicians make mistakes</a:t>
            </a:r>
          </a:p>
          <a:p>
            <a:r>
              <a:rPr lang="en-US" sz="2800" u="sng" dirty="0"/>
              <a:t>Myth</a:t>
            </a:r>
            <a:r>
              <a:rPr lang="en-US" sz="2800" dirty="0"/>
              <a:t>: some of the science is state-of-the-art and can only be performed by real lab technicians</a:t>
            </a:r>
          </a:p>
          <a:p>
            <a:r>
              <a:rPr lang="en-US" sz="2800" i="1" dirty="0"/>
              <a:t>Reality</a:t>
            </a:r>
            <a:r>
              <a:rPr lang="en-US" sz="2800" dirty="0"/>
              <a:t>: many techniques on the shows do not exist conceptually, meaning they have not been invented</a:t>
            </a:r>
          </a:p>
          <a:p>
            <a:r>
              <a:rPr lang="en-US" sz="2800" dirty="0"/>
              <a:t>One forensic scientist estimates that 40% of the so-called “science” on </a:t>
            </a:r>
            <a:r>
              <a:rPr lang="en-US" sz="2800" i="1" dirty="0"/>
              <a:t>CSI</a:t>
            </a:r>
            <a:r>
              <a:rPr lang="en-US" sz="2800" dirty="0"/>
              <a:t> does not exist  </a:t>
            </a:r>
          </a:p>
        </p:txBody>
      </p:sp>
    </p:spTree>
    <p:extLst>
      <p:ext uri="{BB962C8B-B14F-4D97-AF65-F5344CB8AC3E}">
        <p14:creationId xmlns:p14="http://schemas.microsoft.com/office/powerpoint/2010/main" val="1554496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Overcoming the CSI Myths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Crimes do not take an hour to solve, especially homicides </a:t>
            </a:r>
          </a:p>
          <a:p>
            <a:r>
              <a:rPr lang="en-US" sz="2800" u="sng" dirty="0"/>
              <a:t>Myth</a:t>
            </a:r>
            <a:r>
              <a:rPr lang="en-US" sz="2800" dirty="0"/>
              <a:t>: a forensic scientist is a combination of a police officer, crime investigator, and forensic scientist</a:t>
            </a:r>
          </a:p>
          <a:p>
            <a:r>
              <a:rPr lang="en-US" sz="2800" i="1" dirty="0"/>
              <a:t>Reality</a:t>
            </a:r>
            <a:r>
              <a:rPr lang="en-US" sz="2800" dirty="0"/>
              <a:t>: different professionals fulfill each role</a:t>
            </a:r>
          </a:p>
          <a:p>
            <a:r>
              <a:rPr lang="en-US" sz="2800" dirty="0"/>
              <a:t>Should crime drama shows issue a type of warning at the beginning of each episode, stating that some of the technology used in the program is fictional? </a:t>
            </a:r>
          </a:p>
        </p:txBody>
      </p:sp>
    </p:spTree>
    <p:extLst>
      <p:ext uri="{BB962C8B-B14F-4D97-AF65-F5344CB8AC3E}">
        <p14:creationId xmlns:p14="http://schemas.microsoft.com/office/powerpoint/2010/main" val="17141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Chapter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Ethics in Crime Scene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22314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83600" cy="5139267"/>
          </a:xfrm>
        </p:spPr>
        <p:txBody>
          <a:bodyPr>
            <a:normAutofit/>
          </a:bodyPr>
          <a:lstStyle/>
          <a:p>
            <a:r>
              <a:rPr lang="en-US" sz="2800" dirty="0"/>
              <a:t>Define and apply ethics in crime scene investigation</a:t>
            </a:r>
          </a:p>
          <a:p>
            <a:r>
              <a:rPr lang="en-US" sz="2800" dirty="0"/>
              <a:t>Understand the ethical concerns governing retention and disposition of crime scene artifact</a:t>
            </a:r>
          </a:p>
          <a:p>
            <a:r>
              <a:rPr lang="en-US" sz="2800" dirty="0"/>
              <a:t>Define and distinguish between an expert witness and a lay witness</a:t>
            </a:r>
          </a:p>
          <a:p>
            <a:r>
              <a:rPr lang="en-US" sz="2800" dirty="0"/>
              <a:t>Understand and research unethical practices involving crime scene work and forensic analysis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034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Ethics?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48133" cy="4851400"/>
          </a:xfrm>
        </p:spPr>
        <p:txBody>
          <a:bodyPr>
            <a:normAutofit/>
          </a:bodyPr>
          <a:lstStyle/>
          <a:p>
            <a:r>
              <a:rPr lang="en-US" sz="2800" dirty="0"/>
              <a:t>A crime scene investigator must not only do technical things correctly, they must do ethically correct things</a:t>
            </a:r>
          </a:p>
          <a:p>
            <a:r>
              <a:rPr lang="en-US" sz="2800" i="1" dirty="0"/>
              <a:t>Ethics</a:t>
            </a:r>
            <a:r>
              <a:rPr lang="en-US" sz="2800" dirty="0"/>
              <a:t>: the study of moral standards and how they affect conduct</a:t>
            </a:r>
          </a:p>
          <a:p>
            <a:r>
              <a:rPr lang="en-US" sz="2800" dirty="0"/>
              <a:t>Greek word </a:t>
            </a:r>
            <a:r>
              <a:rPr lang="en-US" sz="2800" i="1" dirty="0"/>
              <a:t>ethos</a:t>
            </a:r>
            <a:r>
              <a:rPr lang="en-US" sz="2800" dirty="0"/>
              <a:t>: emphasizes the perfection of the individual and the community in which he or she is defined</a:t>
            </a:r>
          </a:p>
          <a:p>
            <a:r>
              <a:rPr lang="en-US" sz="2800" dirty="0"/>
              <a:t>Ethics are usually codified by a group of people or organization </a:t>
            </a:r>
          </a:p>
          <a:p>
            <a:r>
              <a:rPr lang="en-US" sz="2800" dirty="0"/>
              <a:t>Ethics are internally defined and self-imposed</a:t>
            </a:r>
          </a:p>
        </p:txBody>
      </p:sp>
    </p:spTree>
    <p:extLst>
      <p:ext uri="{BB962C8B-B14F-4D97-AF65-F5344CB8AC3E}">
        <p14:creationId xmlns:p14="http://schemas.microsoft.com/office/powerpoint/2010/main" val="229467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Ethics?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not confuse ethics with values or morals </a:t>
            </a:r>
          </a:p>
          <a:p>
            <a:r>
              <a:rPr lang="en-US" sz="2800" i="1" dirty="0"/>
              <a:t>Values</a:t>
            </a:r>
            <a:r>
              <a:rPr lang="en-US" sz="2800" dirty="0"/>
              <a:t>: beliefs of an individual or group, for or against something in which there is some emotional investment</a:t>
            </a:r>
          </a:p>
          <a:p>
            <a:r>
              <a:rPr lang="en-US" sz="2800" dirty="0"/>
              <a:t>Typically values are the rules by which an individual or group makes decisions as to what is right or next</a:t>
            </a:r>
          </a:p>
          <a:p>
            <a:r>
              <a:rPr lang="en-US" sz="2800" i="1" dirty="0"/>
              <a:t>Morals</a:t>
            </a:r>
            <a:r>
              <a:rPr lang="en-US" sz="2800" dirty="0"/>
              <a:t>: relate to how individuals should behave, but can be determined from personal conscience and/or common standards of justice to do good </a:t>
            </a:r>
          </a:p>
        </p:txBody>
      </p:sp>
    </p:spTree>
    <p:extLst>
      <p:ext uri="{BB962C8B-B14F-4D97-AF65-F5344CB8AC3E}">
        <p14:creationId xmlns:p14="http://schemas.microsoft.com/office/powerpoint/2010/main" val="2059530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Revisiting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4450"/>
            <a:ext cx="8517467" cy="5219699"/>
          </a:xfrm>
        </p:spPr>
        <p:txBody>
          <a:bodyPr>
            <a:normAutofit/>
          </a:bodyPr>
          <a:lstStyle/>
          <a:p>
            <a:r>
              <a:rPr lang="en-US" sz="2800" dirty="0"/>
              <a:t>Ethics is about right and wrong</a:t>
            </a:r>
          </a:p>
          <a:p>
            <a:r>
              <a:rPr lang="en-US" sz="2800" dirty="0"/>
              <a:t>Ethics is about virtue and vice </a:t>
            </a:r>
          </a:p>
          <a:p>
            <a:r>
              <a:rPr lang="en-US" sz="2800" dirty="0"/>
              <a:t>Ethics is about benefit and harm </a:t>
            </a:r>
          </a:p>
          <a:p>
            <a:r>
              <a:rPr lang="en-US" sz="2800" dirty="0"/>
              <a:t>Ethics is simply about the “fixed, universal rules of right conduct that are contingent on neither time nor culture nor circumstance </a:t>
            </a:r>
          </a:p>
          <a:p>
            <a:r>
              <a:rPr lang="en-US" sz="2800" dirty="0"/>
              <a:t>Ethics is also about character, “the traits, qualities, and established reputation that define who one is and what one stands for in the eyes of others”</a:t>
            </a:r>
          </a:p>
          <a:p>
            <a:r>
              <a:rPr lang="en-US" sz="2800" dirty="0"/>
              <a:t>Lastly, it is “an established pattern of conduct worthy of emulation </a:t>
            </a:r>
          </a:p>
        </p:txBody>
      </p:sp>
    </p:spTree>
    <p:extLst>
      <p:ext uri="{BB962C8B-B14F-4D97-AF65-F5344CB8AC3E}">
        <p14:creationId xmlns:p14="http://schemas.microsoft.com/office/powerpoint/2010/main" val="2371909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Ethics Involves What?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Ethics is the way values are practiced</a:t>
            </a:r>
          </a:p>
          <a:p>
            <a:r>
              <a:rPr lang="en-US" sz="2800" dirty="0"/>
              <a:t>It is both a process of inquiry (deciding how to decide) and a code of conduct</a:t>
            </a:r>
          </a:p>
          <a:p>
            <a:r>
              <a:rPr lang="en-US" sz="2800" i="1" dirty="0"/>
              <a:t>Code of conduct</a:t>
            </a:r>
            <a:r>
              <a:rPr lang="en-US" sz="2800" dirty="0"/>
              <a:t>: a set of standards governing behavior</a:t>
            </a:r>
          </a:p>
          <a:p>
            <a:r>
              <a:rPr lang="en-US" sz="2800" i="1" dirty="0"/>
              <a:t>Critical thinking</a:t>
            </a:r>
            <a:r>
              <a:rPr lang="en-US" sz="2800" dirty="0"/>
              <a:t>: the conscious use of reason</a:t>
            </a:r>
          </a:p>
          <a:p>
            <a:r>
              <a:rPr lang="en-US" sz="2800" dirty="0"/>
              <a:t>When dealing with ethics, “the well-being of someone or something beyond ourselves is always at stake”</a:t>
            </a:r>
          </a:p>
        </p:txBody>
      </p:sp>
    </p:spTree>
    <p:extLst>
      <p:ext uri="{BB962C8B-B14F-4D97-AF65-F5344CB8AC3E}">
        <p14:creationId xmlns:p14="http://schemas.microsoft.com/office/powerpoint/2010/main" val="3298389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Road to Unethical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83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“Traversing down the slippery slope” </a:t>
            </a:r>
          </a:p>
          <a:p>
            <a:r>
              <a:rPr lang="en-US" sz="2800" dirty="0"/>
              <a:t>Ways to minimize the instances of corruption are included in five steps for any department</a:t>
            </a:r>
          </a:p>
          <a:p>
            <a:pPr marL="514350" indent="-514350">
              <a:buAutoNum type="arabicPeriod"/>
            </a:pPr>
            <a:r>
              <a:rPr lang="en-US" sz="2800" dirty="0"/>
              <a:t>Ensure thorough background investigations of all employees </a:t>
            </a:r>
          </a:p>
          <a:p>
            <a:pPr marL="514350" indent="-514350">
              <a:buAutoNum type="arabicPeriod"/>
            </a:pPr>
            <a:r>
              <a:rPr lang="en-US" sz="2800" dirty="0"/>
              <a:t>Ensure a high-quality field training program for new crime scene investigators</a:t>
            </a:r>
          </a:p>
          <a:p>
            <a:pPr marL="514350" indent="-514350">
              <a:buAutoNum type="arabicPeriod"/>
            </a:pPr>
            <a:r>
              <a:rPr lang="en-US" sz="2800" dirty="0"/>
              <a:t>Ensure consistent and fair accountability for employee actions</a:t>
            </a:r>
          </a:p>
          <a:p>
            <a:pPr marL="514350" indent="-514350">
              <a:buAutoNum type="arabicPeriod"/>
            </a:pPr>
            <a:r>
              <a:rPr lang="en-US" sz="2800" dirty="0"/>
              <a:t>Conduct effective ethics training</a:t>
            </a:r>
          </a:p>
          <a:p>
            <a:pPr marL="514350" indent="-514350">
              <a:buAutoNum type="arabicPeriod"/>
            </a:pPr>
            <a:r>
              <a:rPr lang="en-US" sz="2800" dirty="0"/>
              <a:t>Implement an effective employee intervention process </a:t>
            </a:r>
          </a:p>
        </p:txBody>
      </p:sp>
    </p:spTree>
    <p:extLst>
      <p:ext uri="{BB962C8B-B14F-4D97-AF65-F5344CB8AC3E}">
        <p14:creationId xmlns:p14="http://schemas.microsoft.com/office/powerpoint/2010/main" val="13522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Terminology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Trier of fact</a:t>
            </a:r>
            <a:r>
              <a:rPr lang="en-US" sz="2800" dirty="0"/>
              <a:t>: the determination of guilt or innocence left up to the judge/magistrate or jury of peers</a:t>
            </a:r>
          </a:p>
          <a:p>
            <a:r>
              <a:rPr lang="en-US" sz="2800" i="1" dirty="0"/>
              <a:t>Criminalistics</a:t>
            </a:r>
            <a:r>
              <a:rPr lang="en-US" sz="2800" dirty="0"/>
              <a:t>: the analysis of physical evidence </a:t>
            </a:r>
          </a:p>
          <a:p>
            <a:r>
              <a:rPr lang="en-US" sz="2800" dirty="0"/>
              <a:t>Important to note that criminalistics and CSI are </a:t>
            </a:r>
            <a:r>
              <a:rPr lang="en-US" sz="2800" u="sng" dirty="0"/>
              <a:t>not</a:t>
            </a:r>
            <a:r>
              <a:rPr lang="en-US" sz="2800" dirty="0"/>
              <a:t> the same </a:t>
            </a:r>
          </a:p>
        </p:txBody>
      </p:sp>
    </p:spTree>
    <p:extLst>
      <p:ext uri="{BB962C8B-B14F-4D97-AF65-F5344CB8AC3E}">
        <p14:creationId xmlns:p14="http://schemas.microsoft.com/office/powerpoint/2010/main" val="4116430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Ethics in Crime Scene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78454"/>
            <a:ext cx="8686801" cy="525780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Majority of forensic specialists realize that is its illegal to remove objects from a crime scene without proper authorization </a:t>
            </a:r>
          </a:p>
          <a:p>
            <a:r>
              <a:rPr lang="en-US" sz="2800" dirty="0"/>
              <a:t>Crime scene investigators and officers must maintain the spirit of the law as well as the letter of the law</a:t>
            </a:r>
          </a:p>
          <a:p>
            <a:r>
              <a:rPr lang="en-US" sz="2800" dirty="0"/>
              <a:t>Guidelines are necessary </a:t>
            </a:r>
          </a:p>
          <a:p>
            <a:r>
              <a:rPr lang="en-US" sz="2800" i="1" dirty="0"/>
              <a:t>Example</a:t>
            </a:r>
            <a:r>
              <a:rPr lang="en-US" sz="2800" dirty="0"/>
              <a:t>: removing or selling artifacts from a crime scene</a:t>
            </a:r>
          </a:p>
          <a:p>
            <a:r>
              <a:rPr lang="en-US" sz="2800" dirty="0"/>
              <a:t>Education, training, experience, skills and opinions on technical matters are of considerable importance during a criminal investigation </a:t>
            </a:r>
          </a:p>
          <a:p>
            <a:r>
              <a:rPr lang="en-US" sz="2800" dirty="0"/>
              <a:t>Crime scene personnel may never be biased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1448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Ethics in Crime Scene Investigation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9"/>
            <a:ext cx="8229599" cy="496622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Their obligation is to serve the aims of justice</a:t>
            </a:r>
          </a:p>
          <a:p>
            <a:r>
              <a:rPr lang="en-US" sz="2800" dirty="0"/>
              <a:t>Forensic personnel have an obligation not to overstate, or understate scientific findings </a:t>
            </a:r>
          </a:p>
          <a:p>
            <a:r>
              <a:rPr lang="en-US" sz="2800" dirty="0"/>
              <a:t>Some departments have implemented the code of ethics that all employees must sign and adhere by</a:t>
            </a:r>
          </a:p>
          <a:p>
            <a:r>
              <a:rPr lang="en-US" sz="2800" dirty="0"/>
              <a:t>The obligation to be truthful is paramount above all else</a:t>
            </a:r>
          </a:p>
          <a:p>
            <a:r>
              <a:rPr lang="en-US" sz="2800" dirty="0"/>
              <a:t>Acts of commission (intentional) and omission (unintentional) are not permitted </a:t>
            </a:r>
          </a:p>
          <a:p>
            <a:r>
              <a:rPr lang="en-US" sz="2800" dirty="0"/>
              <a:t>Crime scene investigators must remain neutral and preserve the chain of custody </a:t>
            </a:r>
          </a:p>
        </p:txBody>
      </p:sp>
    </p:spTree>
    <p:extLst>
      <p:ext uri="{BB962C8B-B14F-4D97-AF65-F5344CB8AC3E}">
        <p14:creationId xmlns:p14="http://schemas.microsoft.com/office/powerpoint/2010/main" val="68718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Expert Witnesses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2" y="1265238"/>
            <a:ext cx="8568267" cy="5283200"/>
          </a:xfrm>
        </p:spPr>
        <p:txBody>
          <a:bodyPr>
            <a:normAutofit/>
          </a:bodyPr>
          <a:lstStyle/>
          <a:p>
            <a:r>
              <a:rPr lang="en-US" sz="2800" i="1" dirty="0"/>
              <a:t>Expert witness</a:t>
            </a:r>
            <a:r>
              <a:rPr lang="en-US" sz="2800" dirty="0"/>
              <a:t>: someone who is often called to answer questions on the stand in the court of law in order to provide specialized information relevant to the case being tried </a:t>
            </a:r>
          </a:p>
          <a:p>
            <a:r>
              <a:rPr lang="en-US" sz="2800" dirty="0"/>
              <a:t>A person can be considered an “expert” when they have sufficient skills, knowledge, or experience </a:t>
            </a:r>
          </a:p>
          <a:p>
            <a:r>
              <a:rPr lang="en-US" sz="2800" dirty="0"/>
              <a:t>The duty of the expert witness is to educate the jury and provide testimony using terminology that is easily explainable and not misunderstood </a:t>
            </a:r>
          </a:p>
          <a:p>
            <a:r>
              <a:rPr lang="en-US" sz="2800" dirty="0"/>
              <a:t>Some essential elements of an expert witness include: clarity, simplicity, and honesty </a:t>
            </a:r>
          </a:p>
        </p:txBody>
      </p:sp>
    </p:spTree>
    <p:extLst>
      <p:ext uri="{BB962C8B-B14F-4D97-AF65-F5344CB8AC3E}">
        <p14:creationId xmlns:p14="http://schemas.microsoft.com/office/powerpoint/2010/main" val="995721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Qualifying an Expert Witness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Credentials</a:t>
            </a:r>
            <a:r>
              <a:rPr lang="en-US" sz="2800" dirty="0"/>
              <a:t>: this refers to a certificate, letter, experience, or anything that provides authentication for a claim or qualifies somebody to do something</a:t>
            </a:r>
          </a:p>
          <a:p>
            <a:r>
              <a:rPr lang="en-US" sz="2800" i="1" dirty="0"/>
              <a:t>Hearsay</a:t>
            </a:r>
            <a:r>
              <a:rPr lang="en-US" sz="2800" dirty="0"/>
              <a:t>: unfounded information that is heard from other people</a:t>
            </a:r>
          </a:p>
          <a:p>
            <a:r>
              <a:rPr lang="en-US" sz="2800" i="1" dirty="0"/>
              <a:t>Perjury</a:t>
            </a:r>
            <a:r>
              <a:rPr lang="en-US" sz="2800" dirty="0"/>
              <a:t>: telling of a lie within a court of law by somebody who has taken an oath to tell the truth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59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Who is Responsible?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493"/>
            <a:ext cx="8229600" cy="4949097"/>
          </a:xfrm>
        </p:spPr>
        <p:txBody>
          <a:bodyPr>
            <a:normAutofit/>
          </a:bodyPr>
          <a:lstStyle/>
          <a:p>
            <a:r>
              <a:rPr lang="en-US" sz="2800" dirty="0"/>
              <a:t>The first tier of the investigation process is the first responder</a:t>
            </a:r>
          </a:p>
          <a:p>
            <a:r>
              <a:rPr lang="en-US" sz="2800" i="1" dirty="0"/>
              <a:t>First responder:</a:t>
            </a:r>
            <a:r>
              <a:rPr lang="en-US" sz="2800" dirty="0"/>
              <a:t> typically the police officer who is dispatched to the initial scene</a:t>
            </a:r>
          </a:p>
          <a:p>
            <a:r>
              <a:rPr lang="en-US" sz="2800" dirty="0"/>
              <a:t>The duty of the first responder is to secure the scene and begin securing and preserving the physical evidence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05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is Responsible?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28" y="1591444"/>
            <a:ext cx="8536756" cy="4983887"/>
          </a:xfrm>
        </p:spPr>
        <p:txBody>
          <a:bodyPr>
            <a:normAutofit/>
          </a:bodyPr>
          <a:lstStyle/>
          <a:p>
            <a:r>
              <a:rPr lang="en-US" sz="2800" dirty="0"/>
              <a:t>The second tier of the investigation process is the detective/investigator </a:t>
            </a:r>
          </a:p>
          <a:p>
            <a:r>
              <a:rPr lang="en-US" sz="2800" dirty="0"/>
              <a:t>This is a specialized police officer with significant experience in investigations </a:t>
            </a:r>
          </a:p>
          <a:p>
            <a:r>
              <a:rPr lang="en-US" sz="2800" dirty="0"/>
              <a:t>The detective process information given to him/her and  determines if there needs to be any additional investigation. He/she will also collect testimonial evidence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6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is Responsible?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390"/>
          </a:xfrm>
        </p:spPr>
        <p:txBody>
          <a:bodyPr>
            <a:normAutofit/>
          </a:bodyPr>
          <a:lstStyle/>
          <a:p>
            <a:r>
              <a:rPr lang="en-US" sz="2800" dirty="0"/>
              <a:t>The third tier of the investigation process is the crime scene investigator/crime scene technician </a:t>
            </a:r>
          </a:p>
          <a:p>
            <a:r>
              <a:rPr lang="en-US" sz="2800" dirty="0"/>
              <a:t>The CSI has advanced training in documentation, collection, and preservation of physical evidence</a:t>
            </a:r>
          </a:p>
          <a:p>
            <a:r>
              <a:rPr lang="en-US" sz="2800" dirty="0"/>
              <a:t>The CSI processes the scene and transports the evidence into booking</a:t>
            </a:r>
          </a:p>
        </p:txBody>
      </p:sp>
    </p:spTree>
    <p:extLst>
      <p:ext uri="{BB962C8B-B14F-4D97-AF65-F5344CB8AC3E}">
        <p14:creationId xmlns:p14="http://schemas.microsoft.com/office/powerpoint/2010/main" val="54780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is Responsible?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7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fourth tier involved in the investigation process is the criminalist</a:t>
            </a:r>
          </a:p>
          <a:p>
            <a:r>
              <a:rPr lang="en-US" sz="2800" dirty="0"/>
              <a:t>Responsibilities of the criminalist include: analyze and interpret the evidence using the latest scientific instrumentation </a:t>
            </a:r>
          </a:p>
          <a:p>
            <a:r>
              <a:rPr lang="en-US" sz="2800" dirty="0"/>
              <a:t>The courts are considered the fifth tier of the investigation process</a:t>
            </a:r>
          </a:p>
          <a:p>
            <a:r>
              <a:rPr lang="en-US" sz="2800" dirty="0"/>
              <a:t>This process involves the prosecution, defense, judge/magistrate and jury in determining if enough evidence was presented to show that a crime was committed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04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Objectives of Crime Scene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whether a crime has been committed </a:t>
            </a:r>
          </a:p>
          <a:p>
            <a:r>
              <a:rPr lang="en-US" sz="2800" dirty="0"/>
              <a:t>Discovery and documentation of all facts</a:t>
            </a:r>
          </a:p>
          <a:p>
            <a:r>
              <a:rPr lang="en-US" sz="2800" dirty="0"/>
              <a:t>Identify and eliminate suspects by collecting physical and testimonial evidence </a:t>
            </a:r>
          </a:p>
          <a:p>
            <a:r>
              <a:rPr lang="en-US" sz="2800" dirty="0"/>
              <a:t>Locate and apprehend the perpetrator </a:t>
            </a:r>
          </a:p>
          <a:p>
            <a:r>
              <a:rPr lang="en-US" sz="2800" dirty="0"/>
              <a:t>Maintain a proper chain of custody </a:t>
            </a:r>
          </a:p>
          <a:p>
            <a:r>
              <a:rPr lang="en-US" sz="2800" dirty="0"/>
              <a:t>Effectively testify as a witness </a:t>
            </a:r>
          </a:p>
        </p:txBody>
      </p:sp>
    </p:spTree>
    <p:extLst>
      <p:ext uri="{BB962C8B-B14F-4D97-AF65-F5344CB8AC3E}">
        <p14:creationId xmlns:p14="http://schemas.microsoft.com/office/powerpoint/2010/main" val="176134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2512</Words>
  <Application>Microsoft Office PowerPoint</Application>
  <PresentationFormat>On-screen Show (4:3)</PresentationFormat>
  <Paragraphs>226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Office Theme</vt:lpstr>
      <vt:lpstr>Chapter 1</vt:lpstr>
      <vt:lpstr>Learning Objectives </vt:lpstr>
      <vt:lpstr>Common Terminology </vt:lpstr>
      <vt:lpstr>Common Terminology (continued)</vt:lpstr>
      <vt:lpstr>Who is Responsible?</vt:lpstr>
      <vt:lpstr>Who is Responsible? (continued)</vt:lpstr>
      <vt:lpstr>Who is Responsible? (continued)</vt:lpstr>
      <vt:lpstr>Who is Responsible? (continued)</vt:lpstr>
      <vt:lpstr>Objectives of Crime Scene Investigation</vt:lpstr>
      <vt:lpstr>What is a Crime Scene? </vt:lpstr>
      <vt:lpstr>Types of Evidence</vt:lpstr>
      <vt:lpstr>Types of Evidence (continued)</vt:lpstr>
      <vt:lpstr>Value of Physical Evidence </vt:lpstr>
      <vt:lpstr>Scientific Crime Scene Investigation </vt:lpstr>
      <vt:lpstr>Collection and Preservation of Physical Evidence</vt:lpstr>
      <vt:lpstr>What and How Much to Collect?</vt:lpstr>
      <vt:lpstr>Chain of Custody</vt:lpstr>
      <vt:lpstr>Teamwork </vt:lpstr>
      <vt:lpstr>Attributes of a Successful Crime Scene Investigator </vt:lpstr>
      <vt:lpstr>Mistakes and Errors</vt:lpstr>
      <vt:lpstr>Chapter 2</vt:lpstr>
      <vt:lpstr>Learning Objectives </vt:lpstr>
      <vt:lpstr>Birth of a problem </vt:lpstr>
      <vt:lpstr>The CSI Effect </vt:lpstr>
      <vt:lpstr>Impact of the CSI Effect</vt:lpstr>
      <vt:lpstr>Impact of CSI Effect (continued)</vt:lpstr>
      <vt:lpstr>Impact on Law Enforcement </vt:lpstr>
      <vt:lpstr>Impact on Crime Labs</vt:lpstr>
      <vt:lpstr>The CSI Effect on Education (continued)</vt:lpstr>
      <vt:lpstr>Influence on the Criminal Mind</vt:lpstr>
      <vt:lpstr>Overcoming the CSI Myths </vt:lpstr>
      <vt:lpstr>Overcoming the CSI Myths </vt:lpstr>
      <vt:lpstr>Chapter 3</vt:lpstr>
      <vt:lpstr>Learning Objectives </vt:lpstr>
      <vt:lpstr>What are Ethics? </vt:lpstr>
      <vt:lpstr>What are Ethics? (continued) </vt:lpstr>
      <vt:lpstr>Revisiting the Basics</vt:lpstr>
      <vt:lpstr>Ethics Involves What? </vt:lpstr>
      <vt:lpstr>The Road to Unethical Behavior </vt:lpstr>
      <vt:lpstr>Ethics in Crime Scene Investigation</vt:lpstr>
      <vt:lpstr>Ethics in Crime Scene Investigation (continued)</vt:lpstr>
      <vt:lpstr>Expert Witnesses </vt:lpstr>
      <vt:lpstr>Qualifying an Expert Witness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Angela</dc:creator>
  <cp:lastModifiedBy>Cecelia Zangara</cp:lastModifiedBy>
  <cp:revision>26</cp:revision>
  <dcterms:created xsi:type="dcterms:W3CDTF">2012-11-02T02:37:03Z</dcterms:created>
  <dcterms:modified xsi:type="dcterms:W3CDTF">2016-09-15T13:11:33Z</dcterms:modified>
</cp:coreProperties>
</file>